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Arimo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aharlika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20443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1/12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1909103"/>
            <a:ext cx="6778900" cy="7349197"/>
            <a:chOff x="0" y="0"/>
            <a:chExt cx="585724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52094" r="-1032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337595" y="3816233"/>
            <a:ext cx="12175187" cy="3534936"/>
            <a:chOff x="0" y="0"/>
            <a:chExt cx="16233583" cy="4713248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3769783" cy="179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79"/>
                </a:lnSpc>
                <a:spcBef>
                  <a:spcPct val="0"/>
                </a:spcBef>
              </a:pPr>
              <a:r>
                <a:rPr lang="en-US" sz="8799">
                  <a:solidFill>
                    <a:srgbClr val="FFFFFF"/>
                  </a:solidFill>
                  <a:latin typeface="Maharlika Bold"/>
                </a:rPr>
                <a:t>p</a:t>
              </a:r>
              <a:r>
                <a:rPr lang="en-US" sz="8799" u="none">
                  <a:solidFill>
                    <a:srgbClr val="FFFFFF"/>
                  </a:solidFill>
                  <a:latin typeface="Maharlika Bold"/>
                </a:rPr>
                <a:t>rojeto individual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97200" y="1904788"/>
              <a:ext cx="13236383" cy="2808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170"/>
                </a:lnSpc>
              </a:pPr>
              <a:r>
                <a:rPr lang="en-US" sz="13791">
                  <a:solidFill>
                    <a:srgbClr val="FFFFFF"/>
                  </a:solidFill>
                  <a:latin typeface="Maharlika Bold"/>
                </a:rPr>
                <a:t>posie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3164218"/>
              <a:ext cx="2548084" cy="100503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650827" y="5369908"/>
            <a:ext cx="2511047" cy="412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56"/>
              </a:lnSpc>
            </a:pPr>
            <a:r>
              <a:rPr lang="en-US" sz="28131">
                <a:solidFill>
                  <a:srgbClr val="FFFFFF"/>
                </a:solidFill>
                <a:latin typeface="Maharlika Bold"/>
              </a:rPr>
              <a:t>*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25762" y="1060196"/>
            <a:ext cx="633538" cy="27990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8957311"/>
            <a:ext cx="8744200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>
                <a:solidFill>
                  <a:srgbClr val="FFFFFF"/>
                </a:solidFill>
                <a:latin typeface="Maharlika"/>
              </a:rPr>
              <a:t>GIOVANA SIQUEIRA SANTOS ADS B | 2022 | SPTECH SCHOOL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5762" y="1028700"/>
            <a:ext cx="633538" cy="2799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92979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10/12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21160" y="2315702"/>
            <a:ext cx="14645680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FFFFFF"/>
                </a:solidFill>
                <a:latin typeface="Maharlika Bold"/>
              </a:rPr>
              <a:t>dificuldades e superações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75695" y="4761795"/>
            <a:ext cx="3069929" cy="1142637"/>
            <a:chOff x="0" y="0"/>
            <a:chExt cx="4093239" cy="1523515"/>
          </a:xfrm>
        </p:grpSpPr>
        <p:sp>
          <p:nvSpPr>
            <p:cNvPr id="6" name="TextBox 6"/>
            <p:cNvSpPr txBox="1"/>
            <p:nvPr/>
          </p:nvSpPr>
          <p:spPr>
            <a:xfrm>
              <a:off x="0" y="624355"/>
              <a:ext cx="4093239" cy="89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</a:rPr>
                <a:t>conciliar banco, validação, debuggar...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093239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 spc="69">
                  <a:solidFill>
                    <a:srgbClr val="E587AB"/>
                  </a:solidFill>
                  <a:latin typeface="Maharlika Bold"/>
                </a:rPr>
                <a:t>back-end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2946" y="4903082"/>
            <a:ext cx="655121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E587AB"/>
                </a:solidFill>
                <a:latin typeface="Maharlika 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015410" y="4761795"/>
            <a:ext cx="3069929" cy="1142637"/>
            <a:chOff x="0" y="0"/>
            <a:chExt cx="4093239" cy="15235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24355"/>
              <a:ext cx="4093239" cy="89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Arimo"/>
                </a:rPr>
                <a:t>o </a:t>
              </a:r>
              <a:r>
                <a:rPr lang="en-US" sz="1800" dirty="0" err="1">
                  <a:solidFill>
                    <a:srgbClr val="FFFFFF"/>
                  </a:solidFill>
                  <a:latin typeface="Arimo"/>
                </a:rPr>
                <a:t>maior</a:t>
              </a:r>
              <a:r>
                <a:rPr lang="en-US" sz="18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mo"/>
                </a:rPr>
                <a:t>inimigo</a:t>
              </a:r>
              <a:r>
                <a:rPr lang="en-US" sz="1800" dirty="0">
                  <a:solidFill>
                    <a:srgbClr val="FFFFFF"/>
                  </a:solidFill>
                  <a:latin typeface="Arimo"/>
                </a:rPr>
                <a:t> se </a:t>
              </a:r>
              <a:r>
                <a:rPr lang="en-US" sz="1800" dirty="0" err="1">
                  <a:solidFill>
                    <a:srgbClr val="FFFFFF"/>
                  </a:solidFill>
                  <a:latin typeface="Arimo"/>
                </a:rPr>
                <a:t>não</a:t>
              </a:r>
              <a:r>
                <a:rPr lang="en-US" sz="18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mo"/>
                </a:rPr>
                <a:t>manejá</a:t>
              </a:r>
              <a:r>
                <a:rPr lang="en-US" sz="1800" dirty="0">
                  <a:solidFill>
                    <a:srgbClr val="FFFFFF"/>
                  </a:solidFill>
                  <a:latin typeface="Arimo"/>
                </a:rPr>
                <a:t>-lo </a:t>
              </a:r>
              <a:r>
                <a:rPr lang="en-US" sz="1800" dirty="0" err="1">
                  <a:solidFill>
                    <a:srgbClr val="FFFFFF"/>
                  </a:solidFill>
                  <a:latin typeface="Arimo"/>
                </a:rPr>
                <a:t>certinho</a:t>
              </a:r>
              <a:endParaRPr lang="en-US" sz="1800" dirty="0">
                <a:solidFill>
                  <a:srgbClr val="FFFFFF"/>
                </a:solidFill>
                <a:latin typeface="Arim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093239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 spc="69">
                  <a:solidFill>
                    <a:srgbClr val="E587AB"/>
                  </a:solidFill>
                  <a:latin typeface="Maharlika Bold"/>
                </a:rPr>
                <a:t>tempo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202660" y="4903082"/>
            <a:ext cx="655121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E587AB"/>
                </a:solidFill>
                <a:latin typeface="Maharlika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759421" y="4912607"/>
            <a:ext cx="3069929" cy="1142637"/>
            <a:chOff x="0" y="0"/>
            <a:chExt cx="4093239" cy="152351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24355"/>
              <a:ext cx="4093239" cy="89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</a:rPr>
                <a:t>conciliar vida pessoal e profissional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093239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 spc="69">
                  <a:solidFill>
                    <a:srgbClr val="E587AB"/>
                  </a:solidFill>
                  <a:latin typeface="Maharlika"/>
                </a:rPr>
                <a:t>rotina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942375" y="4903082"/>
            <a:ext cx="655121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E587AB"/>
                </a:solidFill>
                <a:latin typeface="Maharlika Bold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145553" y="7586673"/>
            <a:ext cx="3025489" cy="1485537"/>
            <a:chOff x="0" y="0"/>
            <a:chExt cx="4033985" cy="198071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24355"/>
              <a:ext cx="4033985" cy="1356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</a:rPr>
                <a:t>medo de fracassar e não conseguir sair da zona de conforto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033985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 spc="69">
                  <a:solidFill>
                    <a:srgbClr val="E587AB"/>
                  </a:solidFill>
                  <a:latin typeface="Maharlika Bold"/>
                </a:rPr>
                <a:t>insegurança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332803" y="7727961"/>
            <a:ext cx="655121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E587AB"/>
                </a:solidFill>
                <a:latin typeface="Maharlika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885268" y="7586673"/>
            <a:ext cx="3069929" cy="1142637"/>
            <a:chOff x="0" y="0"/>
            <a:chExt cx="4093239" cy="152351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624355"/>
              <a:ext cx="4093239" cy="89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</a:rPr>
                <a:t>construção do tema como um todo e organizar as ideias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093239" cy="48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 spc="69">
                  <a:solidFill>
                    <a:srgbClr val="E587AB"/>
                  </a:solidFill>
                  <a:latin typeface="Maharlika Bold"/>
                </a:rPr>
                <a:t>idealizar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072518" y="7727961"/>
            <a:ext cx="655121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E587AB"/>
                </a:solidFill>
                <a:latin typeface="Maharlika Bold"/>
              </a:rPr>
              <a:t>05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8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615406"/>
            <a:ext cx="1911063" cy="75377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48275" y="1072642"/>
            <a:ext cx="633538" cy="27990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31326" y="0"/>
            <a:ext cx="9144000" cy="10287000"/>
            <a:chOff x="0" y="0"/>
            <a:chExt cx="12192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4453" b="4453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8700" y="2145240"/>
            <a:ext cx="8240440" cy="1876046"/>
            <a:chOff x="0" y="0"/>
            <a:chExt cx="10987253" cy="250139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987253" cy="1672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>
                  <a:solidFill>
                    <a:srgbClr val="FFFFFF"/>
                  </a:solidFill>
                  <a:latin typeface="Maharlika Bold"/>
                </a:rPr>
                <a:t>agradecimentos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28320"/>
              <a:ext cx="10987253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Arimo"/>
                </a:rPr>
                <a:t>áqueles</a:t>
              </a:r>
              <a:r>
                <a:rPr lang="en-US" sz="2000" dirty="0">
                  <a:solidFill>
                    <a:srgbClr val="FFFFFF"/>
                  </a:solidFill>
                  <a:latin typeface="Arimo"/>
                </a:rPr>
                <a:t> que me </a:t>
              </a:r>
              <a:r>
                <a:rPr lang="en-US" sz="2000" dirty="0" err="1">
                  <a:solidFill>
                    <a:srgbClr val="FFFFFF"/>
                  </a:solidFill>
                  <a:latin typeface="Arimo"/>
                </a:rPr>
                <a:t>ajudaram</a:t>
              </a:r>
              <a:r>
                <a:rPr lang="en-US" sz="20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rimo"/>
                </a:rPr>
                <a:t>até</a:t>
              </a:r>
              <a:r>
                <a:rPr lang="en-US" sz="20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rimo"/>
                </a:rPr>
                <a:t>aqui</a:t>
              </a:r>
              <a:endParaRPr lang="en-US" sz="2000" dirty="0">
                <a:solidFill>
                  <a:srgbClr val="FFFFFF"/>
                </a:solidFill>
                <a:latin typeface="Arimo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06192" y="5515935"/>
            <a:ext cx="4018989" cy="2308788"/>
            <a:chOff x="0" y="0"/>
            <a:chExt cx="5358651" cy="307838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5358651" cy="441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 Bold"/>
                </a:rPr>
                <a:t>família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22912"/>
              <a:ext cx="5358651" cy="441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 Bold"/>
                </a:rPr>
                <a:t>professores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22024"/>
              <a:ext cx="5358651" cy="1356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 Bold"/>
                </a:rPr>
                <a:t>amigos</a:t>
              </a:r>
            </a:p>
            <a:p>
              <a:pPr>
                <a:lnSpc>
                  <a:spcPts val="2700"/>
                </a:lnSpc>
              </a:pPr>
              <a:endParaRPr lang="en-US" sz="1800">
                <a:solidFill>
                  <a:srgbClr val="FFFFFF"/>
                </a:solidFill>
                <a:latin typeface="Arimo Bold"/>
              </a:endParaRPr>
            </a:p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 Bold"/>
                </a:rPr>
                <a:t>namorado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019175"/>
            <a:ext cx="59483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11/12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5762" y="1028700"/>
            <a:ext cx="633538" cy="2799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873972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12/12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11373" y="3632842"/>
            <a:ext cx="12265253" cy="2565934"/>
            <a:chOff x="0" y="0"/>
            <a:chExt cx="16353671" cy="34212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353671" cy="2033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>
                  <a:solidFill>
                    <a:srgbClr val="FFFFFF"/>
                  </a:solidFill>
                  <a:latin typeface="Maharlika Bold"/>
                </a:rPr>
                <a:t>obrigada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05740" y="2894196"/>
              <a:ext cx="12947931" cy="52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spc="75" dirty="0" err="1">
                  <a:solidFill>
                    <a:srgbClr val="FFFFFF"/>
                  </a:solidFill>
                  <a:latin typeface="Arimo Bold"/>
                </a:rPr>
                <a:t>estou</a:t>
              </a:r>
              <a:r>
                <a:rPr lang="en-US" sz="2500" spc="75" dirty="0">
                  <a:solidFill>
                    <a:srgbClr val="FFFFFF"/>
                  </a:solidFill>
                  <a:latin typeface="Arimo Bold"/>
                </a:rPr>
                <a:t> à </a:t>
              </a:r>
              <a:r>
                <a:rPr lang="en-US" sz="2500" spc="75" dirty="0" err="1">
                  <a:solidFill>
                    <a:srgbClr val="FFFFFF"/>
                  </a:solidFill>
                  <a:latin typeface="Arimo Bold"/>
                </a:rPr>
                <a:t>sua</a:t>
              </a:r>
              <a:r>
                <a:rPr lang="en-US" sz="2500" spc="75" dirty="0">
                  <a:solidFill>
                    <a:srgbClr val="FFFFFF"/>
                  </a:solidFill>
                  <a:latin typeface="Arimo Bold"/>
                </a:rPr>
                <a:t> </a:t>
              </a:r>
              <a:r>
                <a:rPr lang="en-US" sz="2500" spc="75" dirty="0" err="1">
                  <a:solidFill>
                    <a:srgbClr val="FFFFFF"/>
                  </a:solidFill>
                  <a:latin typeface="Arimo Bold"/>
                </a:rPr>
                <a:t>disposição</a:t>
              </a:r>
              <a:r>
                <a:rPr lang="en-US" sz="2500" spc="75" dirty="0">
                  <a:solidFill>
                    <a:srgbClr val="FFFFFF"/>
                  </a:solidFill>
                  <a:latin typeface="Arimo Bold"/>
                </a:rPr>
                <a:t> para </a:t>
              </a:r>
              <a:r>
                <a:rPr lang="en-US" sz="2500" spc="75" dirty="0" err="1">
                  <a:solidFill>
                    <a:srgbClr val="FFFFFF"/>
                  </a:solidFill>
                  <a:latin typeface="Arimo Bold"/>
                </a:rPr>
                <a:t>perguntas</a:t>
              </a:r>
              <a:r>
                <a:rPr lang="en-US" sz="2500" spc="75" dirty="0">
                  <a:solidFill>
                    <a:srgbClr val="FFFFFF"/>
                  </a:solidFill>
                  <a:latin typeface="Arimo Bold"/>
                </a:rPr>
                <a:t> e </a:t>
              </a:r>
              <a:r>
                <a:rPr lang="en-US" sz="2500" spc="75" dirty="0" err="1">
                  <a:solidFill>
                    <a:srgbClr val="FFFFFF"/>
                  </a:solidFill>
                  <a:latin typeface="Arimo Bold"/>
                </a:rPr>
                <a:t>solicitações</a:t>
              </a:r>
              <a:r>
                <a:rPr lang="en-US" sz="2500" spc="75" dirty="0">
                  <a:solidFill>
                    <a:srgbClr val="FFFFFF"/>
                  </a:solidFill>
                  <a:latin typeface="Arimo Bold"/>
                </a:rPr>
                <a:t>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705938" y="3725863"/>
            <a:ext cx="1367691" cy="294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0"/>
              </a:lnSpc>
            </a:pPr>
            <a:r>
              <a:rPr lang="en-US" sz="20000">
                <a:solidFill>
                  <a:srgbClr val="FFFFFF"/>
                </a:solidFill>
                <a:latin typeface="Maharlika Bold"/>
              </a:rPr>
              <a:t>*</a:t>
            </a:r>
          </a:p>
        </p:txBody>
      </p:sp>
      <p:sp>
        <p:nvSpPr>
          <p:cNvPr id="8" name="AutoShape 8"/>
          <p:cNvSpPr/>
          <p:nvPr/>
        </p:nvSpPr>
        <p:spPr>
          <a:xfrm>
            <a:off x="3419051" y="5959454"/>
            <a:ext cx="1911063" cy="75377"/>
          </a:xfrm>
          <a:prstGeom prst="rect">
            <a:avLst/>
          </a:prstGeom>
          <a:solidFill>
            <a:srgbClr val="F1E5D2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8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5762" y="1060196"/>
            <a:ext cx="633538" cy="2799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272079" y="4022926"/>
            <a:ext cx="4353684" cy="3931190"/>
            <a:chOff x="0" y="0"/>
            <a:chExt cx="5804912" cy="5241586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5804912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spc="75">
                  <a:solidFill>
                    <a:srgbClr val="FFFFFF"/>
                  </a:solidFill>
                  <a:latin typeface="Maharlika Bold"/>
                </a:rPr>
                <a:t>NAVEGUE POR ESTA APRESENTAÇÃO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67501"/>
              <a:ext cx="5804912" cy="3474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0" lvl="1" indent="-248285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rimo"/>
                </a:rPr>
                <a:t>sobre mim</a:t>
              </a:r>
            </a:p>
            <a:p>
              <a:pPr marL="496570" lvl="1" indent="-248285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rimo"/>
                </a:rPr>
                <a:t>contexto</a:t>
              </a:r>
            </a:p>
            <a:p>
              <a:pPr marL="496570" lvl="1" indent="-248285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rimo"/>
                </a:rPr>
                <a:t>valores</a:t>
              </a:r>
            </a:p>
            <a:p>
              <a:pPr marL="496570" lvl="1" indent="-248285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rimo"/>
                </a:rPr>
                <a:t>site</a:t>
              </a:r>
            </a:p>
            <a:p>
              <a:pPr marL="496571" lvl="1" indent="-248285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rimo"/>
                </a:rPr>
                <a:t>dificuldades e superações</a:t>
              </a:r>
            </a:p>
            <a:p>
              <a:pPr marL="496570" lvl="1" indent="-248285">
                <a:lnSpc>
                  <a:spcPts val="345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Arimo"/>
                </a:rPr>
                <a:t>agradecimentos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96509" y="4183063"/>
            <a:ext cx="6364065" cy="191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50"/>
              </a:lnSpc>
            </a:pPr>
            <a:r>
              <a:rPr lang="en-US" sz="12500">
                <a:solidFill>
                  <a:srgbClr val="FFFFFF"/>
                </a:solidFill>
                <a:latin typeface="Maharlika Bold"/>
              </a:rPr>
              <a:t>sumário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19175"/>
            <a:ext cx="59483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2/12</a:t>
            </a:r>
          </a:p>
        </p:txBody>
      </p:sp>
      <p:sp>
        <p:nvSpPr>
          <p:cNvPr id="8" name="AutoShape 8"/>
          <p:cNvSpPr/>
          <p:nvPr/>
        </p:nvSpPr>
        <p:spPr>
          <a:xfrm>
            <a:off x="1623537" y="5086350"/>
            <a:ext cx="1268640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4178" y="2281339"/>
            <a:ext cx="10304408" cy="4505000"/>
            <a:chOff x="0" y="0"/>
            <a:chExt cx="13739210" cy="6006666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13739210" cy="4978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034"/>
                </a:lnSpc>
              </a:pPr>
              <a:r>
                <a:rPr lang="en-US" sz="12759">
                  <a:solidFill>
                    <a:srgbClr val="E587AB"/>
                  </a:solidFill>
                  <a:latin typeface="Maharlika Bold"/>
                </a:rPr>
                <a:t>giovana</a:t>
              </a:r>
            </a:p>
            <a:p>
              <a:pPr>
                <a:lnSpc>
                  <a:spcPts val="14034"/>
                </a:lnSpc>
              </a:pPr>
              <a:r>
                <a:rPr lang="en-US" sz="12759">
                  <a:solidFill>
                    <a:srgbClr val="E587AB"/>
                  </a:solidFill>
                  <a:latin typeface="Maharlika Bold"/>
                </a:rPr>
                <a:t>siqueira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933348" y="5417430"/>
              <a:ext cx="9805863" cy="58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9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5653761"/>
              <a:ext cx="2955556" cy="116575"/>
            </a:xfrm>
            <a:prstGeom prst="rect">
              <a:avLst/>
            </a:prstGeom>
            <a:solidFill>
              <a:srgbClr val="F1E5D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5762" y="1028700"/>
            <a:ext cx="633538" cy="2799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646046" y="4371913"/>
            <a:ext cx="1785249" cy="294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0"/>
              </a:lnSpc>
            </a:pPr>
            <a:r>
              <a:rPr lang="en-US" sz="20000">
                <a:solidFill>
                  <a:srgbClr val="FFFFFF"/>
                </a:solidFill>
                <a:latin typeface="Maharlika Bold"/>
              </a:rPr>
              <a:t>*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19175"/>
            <a:ext cx="59483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3/12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94178" y="7002540"/>
            <a:ext cx="3895353" cy="1339671"/>
            <a:chOff x="0" y="0"/>
            <a:chExt cx="5193804" cy="178622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05153"/>
              <a:ext cx="5193804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Arimo"/>
                </a:rPr>
                <a:t>20 anos, são paulo - guarulhos, 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Arimo"/>
                </a:rPr>
                <a:t>entusiasta a front-end.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193804" cy="476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 spc="69">
                  <a:solidFill>
                    <a:srgbClr val="E587AB"/>
                  </a:solidFill>
                  <a:latin typeface="Arimo Bold"/>
                </a:rPr>
                <a:t>sobre mim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5762" y="1028700"/>
            <a:ext cx="633538" cy="2799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873972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"/>
              </a:rPr>
              <a:t>4/12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81184" y="1638171"/>
            <a:ext cx="13325631" cy="7677409"/>
            <a:chOff x="0" y="0"/>
            <a:chExt cx="17767508" cy="1023654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14300"/>
              <a:ext cx="17767508" cy="951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00"/>
                </a:lnSpc>
              </a:pPr>
              <a:r>
                <a:rPr lang="en-US" sz="7500">
                  <a:solidFill>
                    <a:srgbClr val="FFFFFF"/>
                  </a:solidFill>
                  <a:latin typeface="Maharlika Bold"/>
                </a:rPr>
                <a:t>NO BRASIL, ESTUDOS APONTAM QUE O PÚBLICO FEMININO É MAIS ACOMETIDO POR SINTOMAS DE DEPRESSÃO E ANSIEDADE.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763470"/>
              <a:ext cx="17767508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8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5598" y="2450841"/>
            <a:ext cx="13216804" cy="2213862"/>
            <a:chOff x="0" y="0"/>
            <a:chExt cx="17622405" cy="295181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7622405" cy="2033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>
                  <a:solidFill>
                    <a:srgbClr val="FFFFFF"/>
                  </a:solidFill>
                  <a:latin typeface="Maharlika Bold"/>
                </a:rPr>
                <a:t>contexto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91071" y="2424765"/>
              <a:ext cx="14231334" cy="52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5762" y="1060196"/>
            <a:ext cx="633538" cy="27990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19175"/>
            <a:ext cx="59483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5/12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532374" y="5706626"/>
            <a:ext cx="3423500" cy="2998178"/>
            <a:chOff x="0" y="0"/>
            <a:chExt cx="4564667" cy="3997570"/>
          </a:xfrm>
        </p:grpSpPr>
        <p:sp>
          <p:nvSpPr>
            <p:cNvPr id="8" name="TextBox 8"/>
            <p:cNvSpPr txBox="1"/>
            <p:nvPr/>
          </p:nvSpPr>
          <p:spPr>
            <a:xfrm>
              <a:off x="0" y="1595365"/>
              <a:ext cx="456466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estigmas relacionados à doenças mentais e a falta de incentivo ao tratamento.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82288"/>
              <a:ext cx="4564667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74">
                  <a:solidFill>
                    <a:srgbClr val="FFFFFF"/>
                  </a:solidFill>
                  <a:latin typeface="Maharlika Bold"/>
                </a:rPr>
                <a:t>complexidade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206807" cy="49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lang="en-US" sz="2400">
                  <a:solidFill>
                    <a:srgbClr val="3C5947"/>
                  </a:solidFill>
                  <a:latin typeface="Maharlika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30638" y="5706626"/>
            <a:ext cx="3423500" cy="2998178"/>
            <a:chOff x="0" y="0"/>
            <a:chExt cx="4564667" cy="399757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95365"/>
              <a:ext cx="456466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contrabalançar sintomas depressivos e de ansiedade é através da autocompaixão.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82288"/>
              <a:ext cx="4564667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74">
                  <a:solidFill>
                    <a:srgbClr val="FFFFFF"/>
                  </a:solidFill>
                  <a:latin typeface="Maharlika Bold"/>
                </a:rPr>
                <a:t>autocompaixão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206807" cy="49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lang="en-US" sz="2400">
                  <a:solidFill>
                    <a:srgbClr val="3C5947"/>
                  </a:solidFill>
                  <a:latin typeface="Maharlika Bold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30513" y="5706626"/>
            <a:ext cx="3423500" cy="2998178"/>
            <a:chOff x="0" y="0"/>
            <a:chExt cx="4564667" cy="399757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95365"/>
              <a:ext cx="456466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autocompaixão envolve seis atitudes diante situações de sofrimento, erros e fracassos.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2288"/>
              <a:ext cx="4564667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74">
                  <a:solidFill>
                    <a:srgbClr val="FFFFFF"/>
                  </a:solidFill>
                  <a:latin typeface="Maharlika Bold"/>
                </a:rPr>
                <a:t>prática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206807" cy="49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lang="en-US" sz="2400">
                  <a:solidFill>
                    <a:srgbClr val="3C5947"/>
                  </a:solidFill>
                  <a:latin typeface="Maharlika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20443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6/12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77294" y="2247900"/>
            <a:ext cx="13133411" cy="755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99"/>
              </a:lnSpc>
            </a:pPr>
            <a:r>
              <a:rPr lang="en-US" sz="13271" dirty="0">
                <a:solidFill>
                  <a:srgbClr val="E587AB"/>
                </a:solidFill>
                <a:latin typeface="Maharlika"/>
              </a:rPr>
              <a:t>mas, </a:t>
            </a:r>
            <a:r>
              <a:rPr lang="en-US" sz="13271" dirty="0" err="1">
                <a:solidFill>
                  <a:srgbClr val="E587AB"/>
                </a:solidFill>
                <a:latin typeface="Maharlika"/>
              </a:rPr>
              <a:t>por</a:t>
            </a:r>
            <a:r>
              <a:rPr lang="en-US" sz="13271" dirty="0">
                <a:solidFill>
                  <a:srgbClr val="E587AB"/>
                </a:solidFill>
                <a:latin typeface="Maharlika"/>
              </a:rPr>
              <a:t> </a:t>
            </a:r>
            <a:r>
              <a:rPr lang="en-US" sz="13271" dirty="0" err="1">
                <a:solidFill>
                  <a:srgbClr val="E587AB"/>
                </a:solidFill>
                <a:latin typeface="Maharlika"/>
              </a:rPr>
              <a:t>quê</a:t>
            </a:r>
            <a:r>
              <a:rPr lang="en-US" sz="13271" dirty="0">
                <a:solidFill>
                  <a:srgbClr val="E587AB"/>
                </a:solidFill>
                <a:latin typeface="Maharlika"/>
              </a:rPr>
              <a:t>?</a:t>
            </a:r>
          </a:p>
          <a:p>
            <a:pPr>
              <a:lnSpc>
                <a:spcPts val="14599"/>
              </a:lnSpc>
            </a:pPr>
            <a:r>
              <a:rPr lang="en-US" sz="13271" dirty="0">
                <a:solidFill>
                  <a:srgbClr val="E587AB"/>
                </a:solidFill>
                <a:latin typeface="Maharlika"/>
              </a:rPr>
              <a:t>o que </a:t>
            </a:r>
            <a:r>
              <a:rPr lang="en-US" sz="13271" dirty="0" err="1">
                <a:solidFill>
                  <a:srgbClr val="E587AB"/>
                </a:solidFill>
                <a:latin typeface="Maharlika"/>
              </a:rPr>
              <a:t>isso</a:t>
            </a:r>
            <a:r>
              <a:rPr lang="en-US" sz="13271" dirty="0">
                <a:solidFill>
                  <a:srgbClr val="E587AB"/>
                </a:solidFill>
                <a:latin typeface="Maharlika"/>
              </a:rPr>
              <a:t> </a:t>
            </a:r>
            <a:r>
              <a:rPr lang="en-US" sz="13271" dirty="0" err="1">
                <a:solidFill>
                  <a:srgbClr val="E587AB"/>
                </a:solidFill>
                <a:latin typeface="Maharlika"/>
              </a:rPr>
              <a:t>tem</a:t>
            </a:r>
            <a:r>
              <a:rPr lang="en-US" sz="13271" dirty="0">
                <a:solidFill>
                  <a:srgbClr val="E587AB"/>
                </a:solidFill>
                <a:latin typeface="Maharlika"/>
              </a:rPr>
              <a:t> a </a:t>
            </a:r>
            <a:r>
              <a:rPr lang="en-US" sz="13271" dirty="0" err="1">
                <a:solidFill>
                  <a:srgbClr val="E587AB"/>
                </a:solidFill>
                <a:latin typeface="Maharlika"/>
              </a:rPr>
              <a:t>ver</a:t>
            </a:r>
            <a:r>
              <a:rPr lang="en-US" sz="13271" dirty="0">
                <a:solidFill>
                  <a:srgbClr val="E587AB"/>
                </a:solidFill>
                <a:latin typeface="Maharlika"/>
              </a:rPr>
              <a:t> </a:t>
            </a:r>
            <a:r>
              <a:rPr lang="en-US" sz="13271" dirty="0" err="1">
                <a:solidFill>
                  <a:srgbClr val="E587AB"/>
                </a:solidFill>
                <a:latin typeface="Maharlika"/>
              </a:rPr>
              <a:t>comigo</a:t>
            </a:r>
            <a:r>
              <a:rPr lang="en-US" sz="13271" dirty="0">
                <a:solidFill>
                  <a:srgbClr val="E587AB"/>
                </a:solidFill>
                <a:latin typeface="Maharlika"/>
              </a:rPr>
              <a:t>?</a:t>
            </a:r>
          </a:p>
          <a:p>
            <a:pPr marL="0" lvl="0" indent="0" algn="l">
              <a:lnSpc>
                <a:spcPts val="14599"/>
              </a:lnSpc>
              <a:spcBef>
                <a:spcPct val="0"/>
              </a:spcBef>
            </a:pPr>
            <a:endParaRPr lang="en-US" sz="13271" dirty="0">
              <a:solidFill>
                <a:srgbClr val="E587AB"/>
              </a:solidFill>
              <a:latin typeface="Maharlik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5762" y="1060196"/>
            <a:ext cx="633538" cy="2799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33180" y="1473208"/>
            <a:ext cx="6975615" cy="290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dirty="0">
                <a:solidFill>
                  <a:srgbClr val="E587AB"/>
                </a:solidFill>
                <a:latin typeface="Maharlika Bold"/>
              </a:rPr>
              <a:t>meus </a:t>
            </a:r>
          </a:p>
          <a:p>
            <a:pPr>
              <a:lnSpc>
                <a:spcPts val="10999"/>
              </a:lnSpc>
            </a:pPr>
            <a:r>
              <a:rPr lang="en-US" sz="9999" dirty="0" err="1">
                <a:solidFill>
                  <a:srgbClr val="E587AB"/>
                </a:solidFill>
                <a:latin typeface="Maharlika Bold"/>
              </a:rPr>
              <a:t>valores</a:t>
            </a:r>
            <a:endParaRPr lang="en-US" sz="9999" dirty="0">
              <a:solidFill>
                <a:srgbClr val="E587AB"/>
              </a:solidFill>
              <a:latin typeface="Maharlik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685643" y="1696768"/>
            <a:ext cx="1367691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5000" dirty="0">
                <a:solidFill>
                  <a:srgbClr val="FFFFFF"/>
                </a:solidFill>
                <a:latin typeface="Maharlika Bold"/>
              </a:rPr>
              <a:t>*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33180" y="5524500"/>
            <a:ext cx="3423500" cy="2998178"/>
            <a:chOff x="0" y="0"/>
            <a:chExt cx="4564667" cy="3997570"/>
          </a:xfrm>
        </p:grpSpPr>
        <p:sp>
          <p:nvSpPr>
            <p:cNvPr id="5" name="TextBox 5"/>
            <p:cNvSpPr txBox="1"/>
            <p:nvPr/>
          </p:nvSpPr>
          <p:spPr>
            <a:xfrm>
              <a:off x="0" y="1595365"/>
              <a:ext cx="456466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desenvolver o projeto demandou empatia para entender a dor do público-alvo.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2288"/>
              <a:ext cx="4564667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74">
                  <a:solidFill>
                    <a:srgbClr val="E587AB"/>
                  </a:solidFill>
                  <a:latin typeface="Maharlika Bold"/>
                </a:rPr>
                <a:t>empatia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206807" cy="49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lang="en-US" sz="2400">
                  <a:solidFill>
                    <a:srgbClr val="E587AB"/>
                  </a:solidFill>
                  <a:latin typeface="Maharlika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31444" y="5517356"/>
            <a:ext cx="3423500" cy="3005322"/>
            <a:chOff x="0" y="-9525"/>
            <a:chExt cx="4564667" cy="4007095"/>
          </a:xfrm>
        </p:grpSpPr>
        <p:sp>
          <p:nvSpPr>
            <p:cNvPr id="9" name="TextBox 9"/>
            <p:cNvSpPr txBox="1"/>
            <p:nvPr/>
          </p:nvSpPr>
          <p:spPr>
            <a:xfrm>
              <a:off x="0" y="1595365"/>
              <a:ext cx="456466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constância nas atividades foi o fator chave para a conclusão deste trabalho.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82288"/>
              <a:ext cx="4564667" cy="503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74" dirty="0" err="1">
                  <a:solidFill>
                    <a:srgbClr val="DB85A6"/>
                  </a:solidFill>
                  <a:latin typeface="Maharlika Bold"/>
                </a:rPr>
                <a:t>perseverança</a:t>
              </a:r>
              <a:r>
                <a:rPr lang="en-US" sz="2499" spc="74" dirty="0">
                  <a:solidFill>
                    <a:srgbClr val="E587AB"/>
                  </a:solidFill>
                  <a:latin typeface="Maharlika Bold"/>
                </a:rPr>
                <a:t>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206807" cy="49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lang="en-US" sz="2400">
                  <a:solidFill>
                    <a:srgbClr val="E587AB"/>
                  </a:solidFill>
                  <a:latin typeface="Maharlika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31319" y="5517356"/>
            <a:ext cx="3423500" cy="3005322"/>
            <a:chOff x="0" y="-9525"/>
            <a:chExt cx="4564667" cy="40070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595365"/>
              <a:ext cx="4564667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aprender com as dificuldades e não se deixar levar por elas é um lema importante.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82288"/>
              <a:ext cx="4564667" cy="503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74" dirty="0" err="1">
                  <a:solidFill>
                    <a:srgbClr val="DB85A6"/>
                  </a:solidFill>
                  <a:latin typeface="Maharlika Bold"/>
                </a:rPr>
                <a:t>resiliência</a:t>
              </a:r>
              <a:endParaRPr lang="en-US" sz="2499" spc="74" dirty="0">
                <a:solidFill>
                  <a:srgbClr val="DB85A6"/>
                </a:solidFill>
                <a:latin typeface="Maharlika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206807" cy="494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40"/>
                </a:lnSpc>
              </a:pPr>
              <a:r>
                <a:rPr lang="en-US" sz="2400">
                  <a:solidFill>
                    <a:srgbClr val="E587AB"/>
                  </a:solidFill>
                  <a:latin typeface="Maharlika Bold"/>
                </a:rPr>
                <a:t>03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019175"/>
            <a:ext cx="120443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7/12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5762" y="1060196"/>
            <a:ext cx="633538" cy="2799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87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07835" y="7734783"/>
            <a:ext cx="1911063" cy="75377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48275" y="1072642"/>
            <a:ext cx="633538" cy="27990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31326" y="0"/>
            <a:ext cx="9144000" cy="10287000"/>
            <a:chOff x="0" y="0"/>
            <a:chExt cx="12192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b="11184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307835" y="2145240"/>
            <a:ext cx="6975615" cy="3400046"/>
            <a:chOff x="0" y="0"/>
            <a:chExt cx="9300821" cy="453339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9300821" cy="319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19"/>
                </a:lnSpc>
              </a:pPr>
              <a:r>
                <a:rPr lang="en-US" sz="8199">
                  <a:solidFill>
                    <a:srgbClr val="FFFFFF"/>
                  </a:solidFill>
                  <a:latin typeface="Maharlika Bold"/>
                </a:rPr>
                <a:t>finalmente, </a:t>
              </a:r>
            </a:p>
            <a:p>
              <a:pPr>
                <a:lnSpc>
                  <a:spcPts val="9019"/>
                </a:lnSpc>
              </a:pPr>
              <a:r>
                <a:rPr lang="en-US" sz="8199">
                  <a:solidFill>
                    <a:srgbClr val="FFFFFF"/>
                  </a:solidFill>
                  <a:latin typeface="Maharlika Bold"/>
                </a:rPr>
                <a:t>o site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52320"/>
              <a:ext cx="9300821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Arimo"/>
                </a:rPr>
                <a:t>como eu conciliei todos os meus gostos e valores em algumas telas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46179" y="3325962"/>
            <a:ext cx="1367691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5000">
                <a:solidFill>
                  <a:srgbClr val="FFFFFF"/>
                </a:solidFill>
                <a:latin typeface="Maharlika Bold"/>
              </a:rPr>
              <a:t>*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985327" y="7635312"/>
            <a:ext cx="4018989" cy="1622988"/>
            <a:chOff x="0" y="0"/>
            <a:chExt cx="5358651" cy="216398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5358651" cy="441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 Bold"/>
                </a:rPr>
                <a:t>landing page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2912"/>
              <a:ext cx="5358651" cy="441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 Bold"/>
                </a:rPr>
                <a:t>comentários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22024"/>
              <a:ext cx="5358651" cy="441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Arimo Bold"/>
                </a:rPr>
                <a:t>to do list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019175"/>
            <a:ext cx="59483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8/12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35598" y="2345100"/>
            <a:ext cx="1321680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E587AB"/>
                </a:solidFill>
                <a:latin typeface="Maharlika Bold"/>
              </a:rPr>
              <a:t>jornada até agora...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25762" y="1060196"/>
            <a:ext cx="633538" cy="2799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19175"/>
            <a:ext cx="59483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aharlika Bold"/>
              </a:rPr>
              <a:t>9/12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35598" y="7154660"/>
            <a:ext cx="27781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spc="69">
                <a:solidFill>
                  <a:srgbClr val="FFFFFF"/>
                </a:solidFill>
                <a:latin typeface="Arimo Bold"/>
              </a:rPr>
              <a:t>sobre mim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15138" y="7154660"/>
            <a:ext cx="27781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spc="69">
                <a:solidFill>
                  <a:srgbClr val="FFFFFF"/>
                </a:solidFill>
                <a:latin typeface="Arimo Bold"/>
              </a:rPr>
              <a:t>contexto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94678" y="7154660"/>
            <a:ext cx="27781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spc="69">
                <a:solidFill>
                  <a:srgbClr val="FFFFFF"/>
                </a:solidFill>
                <a:latin typeface="Arimo Bold"/>
              </a:rPr>
              <a:t>valores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4217" y="7154660"/>
            <a:ext cx="27781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spc="69">
                <a:solidFill>
                  <a:srgbClr val="FFFFFF"/>
                </a:solidFill>
                <a:latin typeface="Arimo Bold"/>
              </a:rPr>
              <a:t>site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35598" y="5737947"/>
            <a:ext cx="13216804" cy="188515"/>
            <a:chOff x="0" y="0"/>
            <a:chExt cx="17622405" cy="251353"/>
          </a:xfrm>
        </p:grpSpPr>
        <p:sp>
          <p:nvSpPr>
            <p:cNvPr id="10" name="AutoShape 10"/>
            <p:cNvSpPr/>
            <p:nvPr/>
          </p:nvSpPr>
          <p:spPr>
            <a:xfrm>
              <a:off x="0" y="119326"/>
              <a:ext cx="17622405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11" name="Group 11"/>
            <p:cNvGrpSpPr/>
            <p:nvPr/>
          </p:nvGrpSpPr>
          <p:grpSpPr>
            <a:xfrm>
              <a:off x="1726447" y="0"/>
              <a:ext cx="251353" cy="25135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C5947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365833" y="0"/>
              <a:ext cx="251353" cy="25135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C5947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1005219" y="0"/>
              <a:ext cx="251353" cy="25135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C5947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5644606" y="0"/>
              <a:ext cx="251353" cy="25135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C5947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290</Words>
  <Application>Microsoft Office PowerPoint</Application>
  <PresentationFormat>Personalizar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Calibri</vt:lpstr>
      <vt:lpstr>Arimo</vt:lpstr>
      <vt:lpstr>Maharlika Bold</vt:lpstr>
      <vt:lpstr>Arimo Bold</vt:lpstr>
      <vt:lpstr>Maharlika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</dc:title>
  <cp:lastModifiedBy>Giovana Siqueira</cp:lastModifiedBy>
  <cp:revision>3</cp:revision>
  <dcterms:created xsi:type="dcterms:W3CDTF">2006-08-16T00:00:00Z</dcterms:created>
  <dcterms:modified xsi:type="dcterms:W3CDTF">2022-12-18T06:03:25Z</dcterms:modified>
  <dc:identifier>DAFLGJicMPM</dc:identifier>
</cp:coreProperties>
</file>